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310" r:id="rId3"/>
    <p:sldId id="262" r:id="rId4"/>
    <p:sldId id="397" r:id="rId5"/>
    <p:sldId id="358" r:id="rId6"/>
    <p:sldId id="357" r:id="rId7"/>
    <p:sldId id="360" r:id="rId8"/>
    <p:sldId id="363" r:id="rId9"/>
    <p:sldId id="371" r:id="rId10"/>
    <p:sldId id="370" r:id="rId11"/>
    <p:sldId id="372" r:id="rId12"/>
    <p:sldId id="375" r:id="rId13"/>
    <p:sldId id="382" r:id="rId14"/>
    <p:sldId id="374" r:id="rId15"/>
    <p:sldId id="376" r:id="rId16"/>
    <p:sldId id="380" r:id="rId17"/>
    <p:sldId id="379" r:id="rId18"/>
    <p:sldId id="377" r:id="rId19"/>
    <p:sldId id="378" r:id="rId20"/>
    <p:sldId id="398" r:id="rId21"/>
    <p:sldId id="383" r:id="rId22"/>
    <p:sldId id="384" r:id="rId23"/>
    <p:sldId id="385" r:id="rId24"/>
    <p:sldId id="386" r:id="rId25"/>
    <p:sldId id="387" r:id="rId26"/>
    <p:sldId id="388" r:id="rId27"/>
    <p:sldId id="391" r:id="rId28"/>
    <p:sldId id="392" r:id="rId29"/>
    <p:sldId id="393" r:id="rId30"/>
    <p:sldId id="394" r:id="rId31"/>
    <p:sldId id="396" r:id="rId32"/>
    <p:sldId id="395" r:id="rId33"/>
    <p:sldId id="399" r:id="rId34"/>
    <p:sldId id="389" r:id="rId35"/>
    <p:sldId id="390" r:id="rId36"/>
    <p:sldId id="400" r:id="rId37"/>
    <p:sldId id="401" r:id="rId38"/>
    <p:sldId id="40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05155D93-E5EC-C747-8E7C-E2708EFE97F6}">
          <p14:sldIdLst>
            <p14:sldId id="397"/>
            <p14:sldId id="358"/>
            <p14:sldId id="357"/>
            <p14:sldId id="360"/>
            <p14:sldId id="363"/>
            <p14:sldId id="371"/>
            <p14:sldId id="370"/>
            <p14:sldId id="372"/>
            <p14:sldId id="375"/>
            <p14:sldId id="382"/>
            <p14:sldId id="374"/>
            <p14:sldId id="376"/>
            <p14:sldId id="380"/>
            <p14:sldId id="379"/>
            <p14:sldId id="377"/>
            <p14:sldId id="378"/>
          </p14:sldIdLst>
        </p14:section>
        <p14:section name="Shrink" id="{CEC08444-0EE5-D24A-8A78-A73E3D660C99}">
          <p14:sldIdLst>
            <p14:sldId id="398"/>
            <p14:sldId id="383"/>
            <p14:sldId id="384"/>
            <p14:sldId id="385"/>
            <p14:sldId id="386"/>
            <p14:sldId id="387"/>
            <p14:sldId id="388"/>
            <p14:sldId id="391"/>
            <p14:sldId id="392"/>
            <p14:sldId id="393"/>
            <p14:sldId id="394"/>
            <p14:sldId id="396"/>
            <p14:sldId id="395"/>
          </p14:sldIdLst>
        </p14:section>
        <p14:section name="Weather" id="{D50661AC-1B1B-C048-9CCD-D978E58D6070}">
          <p14:sldIdLst>
            <p14:sldId id="399"/>
            <p14:sldId id="389"/>
            <p14:sldId id="390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0"/>
    <p:restoredTop sz="90569"/>
  </p:normalViewPr>
  <p:slideViewPr>
    <p:cSldViewPr snapToGrid="0" snapToObjects="1">
      <p:cViewPr>
        <p:scale>
          <a:sx n="79" d="100"/>
          <a:sy n="79" d="100"/>
        </p:scale>
        <p:origin x="17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how we can’t do much with chars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modify the pixels?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an array help 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18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Practice with 1D and 2D Arrays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 smtClean="0"/>
              <a:t>Unlike 1D arrays, you </a:t>
            </a:r>
            <a:r>
              <a:rPr lang="en-US" sz="2600" i="1" dirty="0" smtClean="0"/>
              <a:t>cannot compare 2D arrays with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 smtClean="0"/>
              <a:t>.  You must use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 smtClean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a1 = </a:t>
            </a:r>
            <a:r>
              <a:rPr lang="en-US" sz="2600" dirty="0" smtClean="0">
                <a:latin typeface="Consolas" charset="0"/>
              </a:rPr>
              <a:t>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a2 </a:t>
            </a:r>
            <a:r>
              <a:rPr lang="en-US" sz="2600" dirty="0" smtClean="0">
                <a:latin typeface="Consolas" charset="0"/>
              </a:rPr>
              <a:t>= 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</a:t>
            </a:r>
            <a:r>
              <a:rPr lang="en-US" sz="2600" dirty="0" smtClean="0">
                <a:latin typeface="Consolas" charset="0"/>
              </a:rPr>
              <a:t>(</a:t>
            </a:r>
            <a:r>
              <a:rPr lang="en-US" sz="2600" b="1" dirty="0" err="1" smtClean="0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 smtClean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 smtClean="0">
                <a:latin typeface="Consolas" charset="0"/>
              </a:rPr>
              <a:t>) </a:t>
            </a:r>
            <a:r>
              <a:rPr lang="en-US" sz="2600" dirty="0">
                <a:latin typeface="Consolas" charset="0"/>
              </a:rPr>
              <a:t>{  ... </a:t>
            </a:r>
            <a:r>
              <a:rPr lang="en-US" sz="2600" dirty="0" smtClean="0">
                <a:latin typeface="Consolas" charset="0"/>
              </a:rPr>
              <a:t>}</a:t>
            </a: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endParaRPr lang="en-US" sz="26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int</a:t>
            </a:r>
            <a:r>
              <a:rPr lang="en-US" altLang="x-none" sz="2000" dirty="0" smtClean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 smtClean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[[0, 1, 2, 3, 4], [1, 2,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</a:t>
            </a:r>
            <a:r>
              <a:rPr lang="en-US" altLang="x-none" sz="2000" b="1" dirty="0" err="1" smtClean="0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 smtClean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 smtClean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7706"/>
          <a:stretch/>
        </p:blipFill>
        <p:spPr>
          <a:xfrm>
            <a:off x="2124082" y="1597152"/>
            <a:ext cx="4895836" cy="4782312"/>
          </a:xfrm>
        </p:spPr>
      </p:pic>
      <p:sp>
        <p:nvSpPr>
          <p:cNvPr id="5" name="TextBox 4"/>
          <p:cNvSpPr txBox="1"/>
          <p:nvPr/>
        </p:nvSpPr>
        <p:spPr>
          <a:xfrm>
            <a:off x="938784" y="3080367"/>
            <a:ext cx="7266432" cy="954107"/>
          </a:xfrm>
          <a:prstGeom prst="rect">
            <a:avLst/>
          </a:prstGeom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Images are just grids (2D arrays!) of pixels!  Pixels are just integer values from 0-255.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Red, Green and Blue </a:t>
            </a:r>
            <a:r>
              <a:rPr lang="en-US" sz="3800" dirty="0"/>
              <a:t>i</a:t>
            </a:r>
            <a:r>
              <a:rPr lang="en-US" sz="3800" dirty="0" smtClean="0"/>
              <a:t>n one </a:t>
            </a:r>
            <a:r>
              <a:rPr lang="en-US" sz="3800" dirty="0" err="1" smtClean="0"/>
              <a:t>int</a:t>
            </a:r>
            <a:r>
              <a:rPr lang="en-US" sz="3800" dirty="0" smtClean="0"/>
              <a:t>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 smtClean="0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pixels[0][0];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blue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Pixels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(r, g, b);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pixels, and modify it any way we want.  Then, we can create a new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... (modify pixels)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Modifying Image Pixels</a:t>
            </a:r>
            <a:endParaRPr lang="en-US" altLang="x-none" dirty="0"/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There are many cool image algorithms based around modifying individual pixels in an image: grayscale, brighten, normalize, remove red-eye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grayscale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zoom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GImage</a:t>
            </a:r>
            <a:r>
              <a:rPr lang="en-US" altLang="x-none" dirty="0" smtClean="0"/>
              <a:t> Pixel Methods</a:t>
            </a:r>
            <a:endParaRPr lang="en-US" altLang="x-none" dirty="0"/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 smtClean="0">
                <a:latin typeface="Consolas" charset="0"/>
              </a:rPr>
              <a:t>GImage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</a:t>
            </a:r>
            <a:r>
              <a:rPr lang="en-US" altLang="x-none" dirty="0" smtClean="0">
                <a:latin typeface="Consolas" charset="0"/>
              </a:rPr>
              <a:t>res/</a:t>
            </a:r>
            <a:r>
              <a:rPr lang="en-US" altLang="x-none" dirty="0" err="1" smtClean="0">
                <a:latin typeface="Consolas" charset="0"/>
              </a:rPr>
              <a:t>daisy.jpg</a:t>
            </a:r>
            <a:r>
              <a:rPr lang="en-US" altLang="x-none" dirty="0" smtClean="0">
                <a:latin typeface="Consolas" charset="0"/>
              </a:rPr>
              <a:t>");</a:t>
            </a: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/>
                <a:gridCol w="4572000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</a:t>
                      </a: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0-255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Recap: Modifying Pixels</a:t>
            </a:r>
            <a:endParaRPr lang="en-US" altLang="x-none" dirty="0"/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</a:t>
            </a:r>
            <a:r>
              <a:rPr lang="en-US" altLang="x-none" dirty="0" smtClean="0"/>
              <a:t>image </a:t>
            </a:r>
            <a:r>
              <a:rPr lang="en-US" altLang="x-none" dirty="0"/>
              <a:t>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Practice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812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6459" y="1953417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 and Images</a:t>
            </a:r>
          </a:p>
          <a:p>
            <a:r>
              <a:rPr lang="en-US" sz="3600" dirty="0" smtClean="0"/>
              <a:t>Practice: Shrink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Histogram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write a program that can </a:t>
            </a:r>
            <a:r>
              <a:rPr lang="en-US" i="1" dirty="0" smtClean="0"/>
              <a:t>shrink</a:t>
            </a:r>
            <a:r>
              <a:rPr lang="en-US" dirty="0" smtClean="0"/>
              <a:t> an image to ½ its original size.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8947"/>
            <a:ext cx="3813637" cy="3923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70" y="3192178"/>
            <a:ext cx="1902130" cy="195681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84803" y="3802582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500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43140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5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Given a pixel (x, y) in our smaller image, how do we know which pixel in our larger image should go there?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2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0643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(0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(0, 2)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(2, 0)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(2, 2)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82995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/>
                <a:gridCol w="847726"/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(0, 0)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(0,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(1, 0)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bg1"/>
                          </a:solidFill>
                        </a:rPr>
                        <a:t>(1,</a:t>
                      </a:r>
                      <a:r>
                        <a:rPr lang="en-US" sz="2200" b="1" baseline="0" dirty="0" smtClean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Given a pixel (x, y) in our smaller image, how do we know which pixel in our larger image should go there?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96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Shrink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10052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Given a pixel (x, y) in our smaller image, how do we know which pixel in our larger image should go there?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3390"/>
              </p:ext>
            </p:extLst>
          </p:nvPr>
        </p:nvGraphicFramePr>
        <p:xfrm>
          <a:off x="649063" y="3158210"/>
          <a:ext cx="3004458" cy="29976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0743"/>
                <a:gridCol w="500743"/>
                <a:gridCol w="500743"/>
                <a:gridCol w="500743"/>
                <a:gridCol w="500743"/>
                <a:gridCol w="500743"/>
              </a:tblGrid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17498"/>
              </p:ext>
            </p:extLst>
          </p:nvPr>
        </p:nvGraphicFramePr>
        <p:xfrm>
          <a:off x="6252483" y="3763504"/>
          <a:ext cx="1790700" cy="1793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900"/>
                <a:gridCol w="596900"/>
                <a:gridCol w="596900"/>
              </a:tblGrid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(result);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4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result[r][c] = pixels[r*2][c*2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4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smtClean="0"/>
              <a:t>2D Arrays and Images</a:t>
            </a:r>
          </a:p>
          <a:p>
            <a:r>
              <a:rPr lang="en-US" sz="3600" dirty="0" smtClean="0"/>
              <a:t>Practice: Shrink</a:t>
            </a:r>
          </a:p>
          <a:p>
            <a:r>
              <a:rPr lang="en-US" sz="3600" dirty="0" smtClean="0"/>
              <a:t>Practice: Histogram</a:t>
            </a:r>
          </a:p>
          <a:p>
            <a:r>
              <a:rPr lang="en-US" sz="3600" dirty="0" smtClean="0"/>
              <a:t>Practice: Tic-Tac-Toe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result[r][c] = pixels[r*2][c*2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9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/2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][pixels[0].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 and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 smtClean="0"/>
              <a:t>Practice: Histogram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5448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 smtClean="0"/>
              <a:t>Given a file of temperatures (</a:t>
            </a:r>
            <a:r>
              <a:rPr lang="en-US" altLang="x-none" dirty="0" err="1" smtClean="0"/>
              <a:t>int</a:t>
            </a:r>
            <a:r>
              <a:rPr lang="en-US" altLang="x-none" dirty="0" smtClean="0"/>
              <a:t>), such as: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82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66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79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63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83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dirty="0" smtClean="0"/>
              <a:t>Write a </a:t>
            </a:r>
            <a:r>
              <a:rPr lang="en-US" altLang="x-none" b="1" dirty="0" smtClean="0">
                <a:latin typeface="Consolas" charset="0"/>
              </a:rPr>
              <a:t>Histogram</a:t>
            </a:r>
            <a:r>
              <a:rPr lang="en-US" altLang="x-none" dirty="0" smtClean="0"/>
              <a:t> program that will print a histogram of stars indicating the # of days with each unique temperature.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85: *****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86: ************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87: ***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88: *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473" y="1453243"/>
            <a:ext cx="3908527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Idea: Array of </a:t>
            </a:r>
            <a:r>
              <a:rPr lang="en-US" altLang="x-none" dirty="0" smtClean="0"/>
              <a:t>Counters</a:t>
            </a:r>
            <a:endParaRPr lang="en-US" altLang="x-none" dirty="0"/>
          </a:p>
        </p:txBody>
      </p:sp>
      <p:sp>
        <p:nvSpPr>
          <p:cNvPr id="17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problems like this, where we want to keep count of many things, a </a:t>
            </a:r>
            <a:r>
              <a:rPr lang="en-US" altLang="x-none" i="1" dirty="0" smtClean="0"/>
              <a:t>frequency table </a:t>
            </a:r>
            <a:r>
              <a:rPr lang="en-US" altLang="x-none" dirty="0" smtClean="0"/>
              <a:t>(or </a:t>
            </a:r>
            <a:r>
              <a:rPr lang="en-US" altLang="x-none" i="1" dirty="0"/>
              <a:t>tally array</a:t>
            </a:r>
            <a:r>
              <a:rPr lang="en-US" altLang="x-none" dirty="0"/>
              <a:t>) can be a clever solution.</a:t>
            </a:r>
          </a:p>
          <a:p>
            <a:pPr lvl="1"/>
            <a:r>
              <a:rPr lang="en-US" altLang="x-none" sz="2400" i="1" dirty="0"/>
              <a:t>Idea:</a:t>
            </a:r>
            <a:r>
              <a:rPr lang="en-US" altLang="x-none" sz="2400" dirty="0"/>
              <a:t> The element at index </a:t>
            </a:r>
            <a:r>
              <a:rPr lang="en-US" altLang="x-none" sz="2400" i="1" dirty="0" err="1"/>
              <a:t>i</a:t>
            </a:r>
            <a:r>
              <a:rPr lang="en-US" altLang="x-none" sz="2400" dirty="0"/>
              <a:t> will store a counter for the digit value </a:t>
            </a:r>
            <a:r>
              <a:rPr lang="en-US" altLang="x-none" sz="2400" i="1" dirty="0" err="1"/>
              <a:t>i</a:t>
            </a:r>
            <a:r>
              <a:rPr lang="en-US" altLang="x-none" sz="2400" dirty="0" smtClean="0"/>
              <a:t>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 smtClean="0"/>
              <a:t>example: count of temperatures:</a:t>
            </a:r>
            <a:endParaRPr lang="en-US" altLang="x-none" sz="2400" dirty="0"/>
          </a:p>
        </p:txBody>
      </p:sp>
      <p:graphicFrame>
        <p:nvGraphicFramePr>
          <p:cNvPr id="1769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05082"/>
              </p:ext>
            </p:extLst>
          </p:nvPr>
        </p:nvGraphicFramePr>
        <p:xfrm>
          <a:off x="1143000" y="3911600"/>
          <a:ext cx="6740525" cy="1041400"/>
        </p:xfrm>
        <a:graphic>
          <a:graphicData uri="http://schemas.openxmlformats.org/drawingml/2006/table">
            <a:tbl>
              <a:tblPr/>
              <a:tblGrid>
                <a:gridCol w="917575"/>
                <a:gridCol w="584200"/>
                <a:gridCol w="581025"/>
                <a:gridCol w="581025"/>
                <a:gridCol w="582613"/>
                <a:gridCol w="584200"/>
                <a:gridCol w="581025"/>
                <a:gridCol w="582612"/>
                <a:gridCol w="581025"/>
                <a:gridCol w="582613"/>
                <a:gridCol w="582612"/>
              </a:tblGrid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mr-IN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55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56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57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58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59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61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62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mr-IN" altLang="x-none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1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 and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Histogram</a:t>
            </a:r>
          </a:p>
          <a:p>
            <a:r>
              <a:rPr lang="en-US" sz="3600" dirty="0" smtClean="0"/>
              <a:t>Practice: Tic-Tac-Toe</a:t>
            </a: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use 2D arrays to create a </a:t>
            </a:r>
            <a:r>
              <a:rPr lang="en-US" dirty="0" err="1" smtClean="0"/>
              <a:t>ConsoleProgram</a:t>
            </a:r>
            <a:r>
              <a:rPr lang="en-US" dirty="0" smtClean="0"/>
              <a:t> version of Tic-Tac-Toe.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1" y="1698172"/>
            <a:ext cx="3367338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smtClean="0"/>
              <a:t>2D Arrays and Images</a:t>
            </a:r>
          </a:p>
          <a:p>
            <a:r>
              <a:rPr lang="en-US" sz="3600" dirty="0" smtClean="0"/>
              <a:t>Practice: Shrink</a:t>
            </a:r>
          </a:p>
          <a:p>
            <a:r>
              <a:rPr lang="en-US" sz="3600" dirty="0" smtClean="0"/>
              <a:t>Practice: Histogram</a:t>
            </a:r>
          </a:p>
          <a:p>
            <a:r>
              <a:rPr lang="en-US" sz="3600" dirty="0" smtClean="0"/>
              <a:t>Practice: Tic-Tac-Toe</a:t>
            </a:r>
          </a:p>
          <a:p>
            <a:endParaRPr lang="en-US" sz="3600" dirty="0"/>
          </a:p>
          <a:p>
            <a:endParaRPr lang="en-US" sz="3600" dirty="0" smtClean="0"/>
          </a:p>
          <a:p>
            <a:pPr marL="0" indent="0">
              <a:buNone/>
            </a:pPr>
            <a:endParaRPr lang="en-US" sz="3600" b="1" dirty="0" smtClean="0"/>
          </a:p>
          <a:p>
            <a:pPr marL="0" indent="0">
              <a:buNone/>
            </a:pPr>
            <a:r>
              <a:rPr lang="en-US" sz="3600" b="1" dirty="0" smtClean="0"/>
              <a:t>Next Time: More data structures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767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smtClean="0"/>
              <a:t>2D Arrays and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Histogram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Source: https</a:t>
            </a:r>
            <a:r>
              <a:rPr lang="en-US" sz="1000" dirty="0">
                <a:solidFill>
                  <a:schemeClr val="bg1"/>
                </a:solidFill>
              </a:rPr>
              <a:t>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  <a:endParaRPr lang="en-US" sz="4500" b="1" dirty="0">
              <a:solidFill>
                <a:schemeClr val="bg1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(“Matrices”)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2D Arrays</a:t>
            </a:r>
            <a:endParaRPr lang="en-US" altLang="x-none" dirty="0"/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 smtClean="0"/>
          </a:p>
          <a:p>
            <a:pPr lvl="1"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/>
                <a:gridCol w="1373187"/>
                <a:gridCol w="1373188"/>
                <a:gridCol w="1370012"/>
                <a:gridCol w="1373188"/>
                <a:gridCol w="1373187"/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</a:t>
            </a:r>
            <a:r>
              <a:rPr lang="en-US" altLang="x-none" sz="2800" dirty="0" smtClean="0">
                <a:latin typeface="Consolas" charset="0"/>
              </a:rPr>
              <a:t>][4</a:t>
            </a:r>
            <a:r>
              <a:rPr lang="en-US" altLang="x-none" sz="2800" dirty="0" smtClean="0">
                <a:latin typeface="Consolas" charset="0"/>
              </a:rPr>
              <a:t>];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[] </a:t>
            </a:r>
            <a:r>
              <a:rPr lang="en-US" altLang="x-none" sz="2800" dirty="0" err="1" smtClean="0">
                <a:latin typeface="Consolas" charset="0"/>
              </a:rPr>
              <a:t>firstRow</a:t>
            </a:r>
            <a:r>
              <a:rPr lang="en-US" altLang="x-none" sz="2800" dirty="0" smtClean="0">
                <a:latin typeface="Consolas" charset="0"/>
              </a:rPr>
              <a:t> = a[0];</a:t>
            </a:r>
            <a:endParaRPr lang="en-US" altLang="x-none" sz="2800" dirty="0" smtClean="0">
              <a:latin typeface="Consolas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/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  <a:endParaRPr lang="en-US" sz="4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 smtClean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 smtClean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 smtClean="0"/>
          </a:p>
          <a:p>
            <a:r>
              <a:rPr lang="en-US" sz="2100" dirty="0" smtClean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	     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get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set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rows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</a:t>
            </a:r>
            <a:r>
              <a:rPr lang="en-US" sz="2100" b="1" i="1" dirty="0" smtClean="0">
                <a:latin typeface="Consolas" charset="0"/>
              </a:rPr>
              <a:t>[0].length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columns</a:t>
            </a:r>
            <a:endParaRPr lang="en-US" sz="2100" dirty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5397</TotalTime>
  <Words>1169</Words>
  <Application>Microsoft Macintosh PowerPoint</Application>
  <PresentationFormat>On-screen Show (4:3)</PresentationFormat>
  <Paragraphs>333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Andale Mono</vt:lpstr>
      <vt:lpstr>Bangla MN</vt:lpstr>
      <vt:lpstr>Calibri</vt:lpstr>
      <vt:lpstr>Chalkboard</vt:lpstr>
      <vt:lpstr>Consolas</vt:lpstr>
      <vt:lpstr>Mangal</vt:lpstr>
      <vt:lpstr>Tahoma</vt:lpstr>
      <vt:lpstr>Times New Roman</vt:lpstr>
      <vt:lpstr>Verdana</vt:lpstr>
      <vt:lpstr>Wingdings</vt:lpstr>
      <vt:lpstr>Arial</vt:lpstr>
      <vt:lpstr>DarkRedTop</vt:lpstr>
      <vt:lpstr>CS 106A, Lecture 18 Practice with 1D and 2D Arrays</vt:lpstr>
      <vt:lpstr>PowerPoint Presentation</vt:lpstr>
      <vt:lpstr>Plan for Today</vt:lpstr>
      <vt:lpstr>Plan for Today</vt:lpstr>
      <vt:lpstr>PowerPoint Presentation</vt:lpstr>
      <vt:lpstr>2D Arrays (“Matrices”)</vt:lpstr>
      <vt:lpstr>2D Arrays</vt:lpstr>
      <vt:lpstr>2D Arrays = Arrays of Arrays!</vt:lpstr>
      <vt:lpstr>Summary: 2D Arrays</vt:lpstr>
      <vt:lpstr>Limitations of 2D Arrays</vt:lpstr>
      <vt:lpstr>Images</vt:lpstr>
      <vt:lpstr>Images as 2D Arrays</vt:lpstr>
      <vt:lpstr>Example: Pointillism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Plan for Today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Plan for Today</vt:lpstr>
      <vt:lpstr>Weather Histogram</vt:lpstr>
      <vt:lpstr>Idea: Array of Counters</vt:lpstr>
      <vt:lpstr>Plan for Today</vt:lpstr>
      <vt:lpstr>Tic-Tac-Toe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440</cp:revision>
  <cp:lastPrinted>2017-07-26T09:13:08Z</cp:lastPrinted>
  <dcterms:created xsi:type="dcterms:W3CDTF">2017-04-27T05:20:22Z</dcterms:created>
  <dcterms:modified xsi:type="dcterms:W3CDTF">2017-07-27T08:44:23Z</dcterms:modified>
</cp:coreProperties>
</file>